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B385B-F345-4189-837D-F9C607C34A04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E2245-B850-42BA-9A17-A21661C82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8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DFE9DA9-B0B6-4679-ADB3-2EE9BB21C49F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>
                <a:latin typeface="Arial" pitchFamily="34" charset="0"/>
              </a:rPr>
              <a:t>REFER TO BLANK ISSI HANDOUT #3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AAC66FC-8644-4134-AA57-25F6CE9E8386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Prioritization is not based on how high a student scores in any of the areas, but rather how complex or severe are the issues.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B3EFDE7-B266-4D61-9007-DDDB68647965}" type="slidenum">
              <a:rPr lang="en-US"/>
              <a:pPr eaLnBrk="1" hangingPunct="1"/>
              <a:t>16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Reference  Resources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F532F10-4437-4C7C-A1A1-F2170B550750}" type="slidenum">
              <a:rPr lang="en-US"/>
              <a:pPr eaLnBrk="1" hangingPunct="1"/>
              <a:t>19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pitchFamily="34" charset="0"/>
              </a:rPr>
              <a:t>What do we need to have over here to keep a balance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Too many demands without support and consideration of ability and the scale will tilt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0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8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9050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16413" y="6400800"/>
            <a:ext cx="2084387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914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7BE3D-0797-4539-B69E-25EDF641B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72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3C15E-E71B-42BF-BC34-80328E9CE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8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E74C9-490F-4E91-9AB2-CD4A2D5F4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0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6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7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95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14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3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9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6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0E469-C103-47AD-B4D1-E012D56CF2E8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27420-E905-422E-960E-27FD00A4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5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5" Type="http://schemas.openxmlformats.org/officeDocument/2006/relationships/hyperlink" Target="file:///C:\Documents%20and%20Settings\sgentry\Desktop\Michael's%20examples\Michael_UCC.pdf" TargetMode="Externa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Documents%20and%20Settings\sgentry\Desktop\Michael's%20examples\Michael_ISSI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sgentry\Desktop\Michael's%20examples\Michael_UCC.pd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sgentry\Desktop\Michael's%20examples\Michael_UCC.pdf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676400"/>
          </a:xfrm>
          <a:solidFill>
            <a:srgbClr val="00B050"/>
          </a:solidFill>
        </p:spPr>
        <p:txBody>
          <a:bodyPr/>
          <a:lstStyle/>
          <a:p>
            <a:pPr eaLnBrk="1" hangingPunct="1"/>
            <a:r>
              <a:rPr lang="en-US" sz="2800" b="1" dirty="0" smtClean="0"/>
              <a:t>Step 2:  Complete ISSI-Individual Strengths and Skills Inventory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  <a:solidFill>
            <a:srgbClr val="00B050"/>
          </a:solidFill>
        </p:spPr>
        <p:txBody>
          <a:bodyPr/>
          <a:lstStyle/>
          <a:p>
            <a:pPr eaLnBrk="1" hangingPunct="1"/>
            <a:r>
              <a:rPr lang="en-US" sz="2800" dirty="0" smtClean="0"/>
              <a:t>Social </a:t>
            </a:r>
          </a:p>
          <a:p>
            <a:pPr eaLnBrk="1" hangingPunct="1"/>
            <a:r>
              <a:rPr lang="en-US" sz="2800" dirty="0" smtClean="0"/>
              <a:t>Behavior, interests and activities</a:t>
            </a:r>
          </a:p>
          <a:p>
            <a:pPr eaLnBrk="1" hangingPunct="1"/>
            <a:r>
              <a:rPr lang="en-US" sz="2800" dirty="0" smtClean="0"/>
              <a:t>Communication</a:t>
            </a:r>
          </a:p>
          <a:p>
            <a:pPr eaLnBrk="1" hangingPunct="1"/>
            <a:r>
              <a:rPr lang="en-US" sz="2800" dirty="0" smtClean="0"/>
              <a:t>Sensory </a:t>
            </a:r>
          </a:p>
          <a:p>
            <a:pPr eaLnBrk="1" hangingPunct="1"/>
            <a:r>
              <a:rPr lang="en-US" sz="2800" dirty="0" smtClean="0"/>
              <a:t>Cognitive</a:t>
            </a:r>
          </a:p>
          <a:p>
            <a:pPr eaLnBrk="1" hangingPunct="1"/>
            <a:r>
              <a:rPr lang="en-US" sz="2800" dirty="0" smtClean="0"/>
              <a:t>Motor </a:t>
            </a:r>
          </a:p>
          <a:p>
            <a:pPr eaLnBrk="1" hangingPunct="1"/>
            <a:r>
              <a:rPr lang="en-US" sz="2800" dirty="0" smtClean="0"/>
              <a:t>Emotional</a:t>
            </a:r>
          </a:p>
          <a:p>
            <a:pPr eaLnBrk="1" hangingPunct="1">
              <a:buFontTx/>
              <a:buNone/>
            </a:pPr>
            <a:r>
              <a:rPr lang="en-US" sz="2800" b="1" dirty="0" smtClean="0"/>
              <a:t>NOTE:  	ISSI is a great resource to use for 		development of Present Level of 		Performance</a:t>
            </a:r>
          </a:p>
          <a:p>
            <a:pPr eaLnBrk="1" hangingPunct="1">
              <a:buFontTx/>
              <a:buNone/>
            </a:pP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24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Michael’s Prioritized Items </a:t>
            </a:r>
            <a:br>
              <a:rPr lang="en-US" sz="4000" dirty="0" smtClean="0"/>
            </a:br>
            <a:r>
              <a:rPr lang="en-US" sz="4000" dirty="0" smtClean="0"/>
              <a:t>From His UCC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#1   Mind blindness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#9   Difficulty understanding non-verbal communication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#25 Difficulty with rules of conversation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#28 Difficulty starting, joining, ending conversations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#39 Difficulty talking about others interests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#42 Responds in an unusual manner to sounds, pain, and touch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#53 Poor organizational skills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#89 Difficulty organizing stress and anxiety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en-US" sz="4000" dirty="0" smtClean="0"/>
              <a:t>Tying it all together!</a:t>
            </a:r>
          </a:p>
        </p:txBody>
      </p:sp>
      <p:pic>
        <p:nvPicPr>
          <p:cNvPr id="51203" name="Picture 4" descr="handout fiv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914400"/>
            <a:ext cx="7391400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60020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Marrying the Underlying Characteristics and Strengths to Interventions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pic>
        <p:nvPicPr>
          <p:cNvPr id="52228" name="Picture 4" descr="UCC_C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371600"/>
            <a:ext cx="2198688" cy="2819400"/>
          </a:xfrm>
          <a:noFill/>
        </p:spPr>
      </p:pic>
      <p:pic>
        <p:nvPicPr>
          <p:cNvPr id="52229" name="Picture 5" descr="ISSI_txtbk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9400" y="1371600"/>
            <a:ext cx="2120900" cy="2743200"/>
          </a:xfrm>
          <a:noFill/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762000" y="2438400"/>
            <a:ext cx="117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1"/>
              <a:t>UCC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086600" y="2514600"/>
            <a:ext cx="124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4400" b="1"/>
              <a:t>ISSI</a:t>
            </a:r>
          </a:p>
        </p:txBody>
      </p:sp>
      <p:pic>
        <p:nvPicPr>
          <p:cNvPr id="52232" name="Picture 8" descr="zig_with_text_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14800"/>
            <a:ext cx="2133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3" name="Line 9"/>
          <p:cNvSpPr>
            <a:spLocks noChangeShapeType="1"/>
          </p:cNvSpPr>
          <p:nvPr/>
        </p:nvSpPr>
        <p:spPr bwMode="auto">
          <a:xfrm flipH="1">
            <a:off x="5562600" y="4038600"/>
            <a:ext cx="1143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2286000" y="4038600"/>
            <a:ext cx="1219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2235" name="Picture 11" descr="MCj0411566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905000"/>
            <a:ext cx="1781175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43200" y="4724400"/>
            <a:ext cx="1752600" cy="1401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  <a:p>
            <a:pPr eaLnBrk="1" hangingPunct="1">
              <a:lnSpc>
                <a:spcPct val="80000"/>
              </a:lnSpc>
            </a:pPr>
            <a:endParaRPr lang="en-US" sz="1200" smtClean="0"/>
          </a:p>
        </p:txBody>
      </p:sp>
      <p:pic>
        <p:nvPicPr>
          <p:cNvPr id="8196" name="Picture 4" descr="zig_with_text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562600"/>
          </a:xfr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5106988"/>
            <a:ext cx="9144000" cy="223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  <a:p>
            <a:pPr lvl="1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3200" dirty="0"/>
              <a:t>Ziggurat is a framework for designing comprehensive interventions for individuals with autism spectrum disorders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9219" name="Picture 3" descr="handout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Sensory Differences and Biological Needs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Provide sensory diet/plan</a:t>
            </a:r>
          </a:p>
          <a:p>
            <a:pPr eaLnBrk="1" hangingPunct="1"/>
            <a:r>
              <a:rPr lang="en-US" smtClean="0"/>
              <a:t>Monitor and address environmental stressors:</a:t>
            </a:r>
          </a:p>
          <a:p>
            <a:pPr lvl="1" eaLnBrk="1" hangingPunct="1"/>
            <a:r>
              <a:rPr lang="en-US" smtClean="0"/>
              <a:t>Sound, light, proximity, personal space, textures</a:t>
            </a:r>
          </a:p>
          <a:p>
            <a:pPr lvl="1" eaLnBrk="1" hangingPunct="1"/>
            <a:r>
              <a:rPr lang="en-US" smtClean="0"/>
              <a:t>Movement Needs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 and address:</a:t>
            </a:r>
          </a:p>
          <a:p>
            <a:pPr lvl="1" eaLnBrk="1" hangingPunct="1"/>
            <a:r>
              <a:rPr lang="en-US" smtClean="0"/>
              <a:t>Appetite/hunger</a:t>
            </a:r>
          </a:p>
          <a:p>
            <a:pPr lvl="1" eaLnBrk="1" hangingPunct="1"/>
            <a:r>
              <a:rPr lang="en-US" smtClean="0"/>
              <a:t>Arousal/activity level (e.g. fatigue, over stimulation, etc.)</a:t>
            </a:r>
          </a:p>
          <a:p>
            <a:pPr lvl="1" eaLnBrk="1" hangingPunct="1"/>
            <a:r>
              <a:rPr lang="en-US" smtClean="0"/>
              <a:t>Posture and movement</a:t>
            </a:r>
          </a:p>
          <a:p>
            <a:pPr lvl="1" eaLnBrk="1" hangingPunct="1"/>
            <a:r>
              <a:rPr lang="en-US" smtClean="0"/>
              <a:t>Medical Needs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</a:t>
            </a:r>
            <a:r>
              <a:rPr lang="en-US" b="1" smtClean="0"/>
              <a:t>Sensory Issues</a:t>
            </a:r>
            <a:r>
              <a:rPr lang="en-US" smtClean="0"/>
              <a:t>	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Smell</a:t>
            </a:r>
          </a:p>
          <a:p>
            <a:pPr eaLnBrk="1" hangingPunct="1"/>
            <a:r>
              <a:rPr lang="en-US" smtClean="0"/>
              <a:t>Taste</a:t>
            </a:r>
          </a:p>
          <a:p>
            <a:pPr eaLnBrk="1" hangingPunct="1"/>
            <a:r>
              <a:rPr lang="en-US" smtClean="0"/>
              <a:t>Touch</a:t>
            </a:r>
          </a:p>
          <a:p>
            <a:pPr eaLnBrk="1" hangingPunct="1"/>
            <a:r>
              <a:rPr lang="en-US" smtClean="0"/>
              <a:t>Visual input</a:t>
            </a:r>
          </a:p>
          <a:p>
            <a:pPr eaLnBrk="1" hangingPunct="1"/>
            <a:r>
              <a:rPr lang="en-US" smtClean="0"/>
              <a:t>Auditory</a:t>
            </a:r>
          </a:p>
          <a:p>
            <a:pPr eaLnBrk="1" hangingPunct="1"/>
            <a:r>
              <a:rPr lang="en-US" smtClean="0"/>
              <a:t>Vestibular (balance)</a:t>
            </a:r>
          </a:p>
          <a:p>
            <a:pPr eaLnBrk="1" hangingPunct="1"/>
            <a:r>
              <a:rPr lang="en-US" smtClean="0"/>
              <a:t>Proprioception (body awareness)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Emotional Reactivity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Displays emotional outbursts when unsuccessful</a:t>
            </a:r>
          </a:p>
          <a:p>
            <a:pPr eaLnBrk="1" hangingPunct="1"/>
            <a:r>
              <a:rPr lang="en-US" smtClean="0"/>
              <a:t>Is stubborn or uncooperative</a:t>
            </a:r>
          </a:p>
          <a:p>
            <a:pPr eaLnBrk="1" hangingPunct="1"/>
            <a:r>
              <a:rPr lang="en-US" smtClean="0"/>
              <a:t>Often gets “stuck” in a situation</a:t>
            </a:r>
          </a:p>
          <a:p>
            <a:pPr eaLnBrk="1" hangingPunct="1"/>
            <a:r>
              <a:rPr lang="en-US" smtClean="0"/>
              <a:t>Is overly sensitive</a:t>
            </a:r>
          </a:p>
          <a:p>
            <a:pPr eaLnBrk="1" hangingPunct="1"/>
            <a:r>
              <a:rPr lang="en-US" smtClean="0"/>
              <a:t>Reacts overtly when sensory systems needs are not 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Tasks Demand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Level of Demand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Easy		Challenging/Emerging		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4648200" y="2514600"/>
            <a:ext cx="4038600" cy="485775"/>
          </a:xfrm>
          <a:prstGeom prst="rightArrow">
            <a:avLst>
              <a:gd name="adj1" fmla="val 50000"/>
              <a:gd name="adj2" fmla="val 2078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533400" y="2514600"/>
            <a:ext cx="4100513" cy="485775"/>
          </a:xfrm>
          <a:prstGeom prst="leftArrow">
            <a:avLst>
              <a:gd name="adj1" fmla="val 50000"/>
              <a:gd name="adj2" fmla="val 2110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6705600" y="3124200"/>
            <a:ext cx="2133600" cy="22098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Too Demanding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2362200" y="28956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85750" y="4895850"/>
            <a:ext cx="1981200" cy="94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 dirty="0"/>
              <a:t>Independent skills with or without modification and structural supports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651125" y="4933950"/>
            <a:ext cx="35814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Possible with Assistance</a:t>
            </a: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6477000" y="28956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324100" y="5838825"/>
            <a:ext cx="4235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ZONE OF PROXIMAL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z="4000" b="1" dirty="0" smtClean="0"/>
              <a:t>Tasks Demands and Skills to Teach</a:t>
            </a:r>
          </a:p>
        </p:txBody>
      </p:sp>
      <p:pic>
        <p:nvPicPr>
          <p:cNvPr id="24579" name="Picture 3" descr="TaskDemandBalanc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06538"/>
            <a:ext cx="8458200" cy="5351462"/>
          </a:xfrm>
          <a:noFill/>
        </p:spPr>
      </p:pic>
      <p:pic>
        <p:nvPicPr>
          <p:cNvPr id="176132" name="Picture 4" descr="MCj0433921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3505200"/>
            <a:ext cx="609600" cy="609600"/>
          </a:xfrm>
          <a:noFill/>
        </p:spPr>
      </p:pic>
      <p:pic>
        <p:nvPicPr>
          <p:cNvPr id="176133" name="Picture 5" descr="MPj0402101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2667000"/>
            <a:ext cx="762000" cy="508000"/>
          </a:xfrm>
          <a:noFill/>
        </p:spPr>
      </p:pic>
      <p:pic>
        <p:nvPicPr>
          <p:cNvPr id="176134" name="Picture 6" descr="MCj04349290000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3276600"/>
            <a:ext cx="876300" cy="876300"/>
          </a:xfrm>
          <a:noFill/>
        </p:spPr>
      </p:pic>
      <p:pic>
        <p:nvPicPr>
          <p:cNvPr id="176135" name="Picture 7" descr="MCj0436041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990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6" name="Picture 8" descr="MCj0431548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14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29718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Step 2</a:t>
            </a:r>
            <a:br>
              <a:rPr lang="en-US" dirty="0" smtClean="0"/>
            </a:br>
            <a:r>
              <a:rPr lang="en-US" sz="2400" dirty="0" smtClean="0"/>
              <a:t>()</a:t>
            </a:r>
          </a:p>
        </p:txBody>
      </p:sp>
      <p:pic>
        <p:nvPicPr>
          <p:cNvPr id="40963" name="Picture 3" descr="ISSI_txtb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600" y="228600"/>
            <a:ext cx="5178425" cy="6248400"/>
          </a:xfrm>
          <a:noFill/>
        </p:spPr>
      </p:pic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472440" y="2057400"/>
            <a:ext cx="3279775" cy="4031873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Complete the 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ISSI for Michael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using the information</a:t>
            </a:r>
          </a:p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you have learned…..</a:t>
            </a:r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81557058"/>
              </p:ext>
            </p:extLst>
          </p:nvPr>
        </p:nvGraphicFramePr>
        <p:xfrm>
          <a:off x="533400" y="228600"/>
          <a:ext cx="5410200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084062" imgH="8119544" progId="Word.Document.8">
                  <p:embed/>
                </p:oleObj>
              </mc:Choice>
              <mc:Fallback>
                <p:oleObj name="Document" r:id="rId3" imgW="6084062" imgH="811954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8600"/>
                        <a:ext cx="5410200" cy="6324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3" descr="MPj04392940000[1]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4419600"/>
            <a:ext cx="160782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1987" name="Picture 3">
            <a:hlinkClick r:id="rId2" action="ppaction://hlinkfile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9916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Questions To Consider When Prioritizing </a:t>
            </a:r>
            <a:r>
              <a:rPr lang="en-US" sz="3600" b="1" dirty="0" smtClean="0">
                <a:solidFill>
                  <a:schemeClr val="tx1"/>
                </a:solidFill>
              </a:rPr>
              <a:t>Areas</a:t>
            </a:r>
            <a:r>
              <a:rPr lang="en-US" sz="3600" dirty="0" smtClean="0">
                <a:solidFill>
                  <a:schemeClr val="tx1"/>
                </a:solidFill>
              </a:rPr>
              <a:t> From the UCC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791200"/>
          </a:xfrm>
          <a:solidFill>
            <a:srgbClr val="00B050"/>
          </a:solidFill>
        </p:spPr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None/>
            </a:pPr>
            <a:endParaRPr lang="en-US" sz="2400" dirty="0" smtClean="0"/>
          </a:p>
          <a:p>
            <a:pPr marL="609600" indent="-609600" eaLnBrk="1" hangingPunct="1"/>
            <a:r>
              <a:rPr lang="en-US" sz="2600" dirty="0" smtClean="0">
                <a:solidFill>
                  <a:schemeClr val="tx1"/>
                </a:solidFill>
              </a:rPr>
              <a:t>What are the student’s short term and long term goals? (Choose from overall UCC categories- Social, Restricted Patterns of Behavior, Communication, Sensory, Cognitive, Motor, and Emotional Vulnerability)</a:t>
            </a:r>
          </a:p>
          <a:p>
            <a:pPr marL="609600" indent="-609600" eaLnBrk="1" hangingPunct="1"/>
            <a:r>
              <a:rPr lang="en-US" sz="2600" dirty="0" smtClean="0">
                <a:solidFill>
                  <a:schemeClr val="tx1"/>
                </a:solidFill>
              </a:rPr>
              <a:t>In what settings does the individual need to function?</a:t>
            </a:r>
          </a:p>
          <a:p>
            <a:pPr marL="609600" indent="-609600" eaLnBrk="1" hangingPunct="1"/>
            <a:r>
              <a:rPr lang="en-US" sz="2600" dirty="0" smtClean="0">
                <a:solidFill>
                  <a:schemeClr val="tx1"/>
                </a:solidFill>
              </a:rPr>
              <a:t>Which UCC areas have the greatest impact on the ability to function in multiple settings?</a:t>
            </a:r>
          </a:p>
          <a:p>
            <a:pPr marL="609600" indent="-609600" eaLnBrk="1" hangingPunct="1"/>
            <a:r>
              <a:rPr lang="en-US" sz="2600" dirty="0" smtClean="0">
                <a:solidFill>
                  <a:schemeClr val="tx1"/>
                </a:solidFill>
              </a:rPr>
              <a:t>Which UCC areas would have the greatest impact on increasing independent functioning?</a:t>
            </a:r>
          </a:p>
          <a:p>
            <a:pPr marL="609600" indent="-609600" eaLnBrk="1" hangingPunct="1"/>
            <a:r>
              <a:rPr lang="en-US" sz="2600" dirty="0" smtClean="0">
                <a:solidFill>
                  <a:schemeClr val="tx1"/>
                </a:solidFill>
              </a:rPr>
              <a:t>Which UCC areas would have the greatest impact on his/her sense of well-being</a:t>
            </a:r>
            <a:r>
              <a:rPr lang="en-US" sz="2600" dirty="0" smtClean="0"/>
              <a:t>?</a:t>
            </a:r>
          </a:p>
          <a:p>
            <a:pPr marL="609600" indent="-609600" eaLnBrk="1" hangingPunct="1">
              <a:buFontTx/>
              <a:buNone/>
            </a:pPr>
            <a:endParaRPr lang="en-US" sz="2600" dirty="0" smtClean="0"/>
          </a:p>
          <a:p>
            <a:pPr marL="609600" indent="-609600" eaLnBrk="1" hangingPunct="1">
              <a:buFontTx/>
              <a:buNone/>
            </a:pPr>
            <a:r>
              <a:rPr lang="en-US" sz="2600" dirty="0" smtClean="0"/>
              <a:t>	</a:t>
            </a:r>
          </a:p>
          <a:p>
            <a:pPr marL="609600" indent="-609600" eaLnBrk="1" hangingPunct="1">
              <a:buFontTx/>
              <a:buNone/>
            </a:pP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620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Michael’s Short Term/Long Term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221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Short Term-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	1.  Increase appropriate social communication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	2.  Improve perspective taking of other’s thoughts and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         feelings (mind blindness)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	3.  Improve sensory processing (auditory and tactile)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92407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620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Michael’s Short Term/Long Term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221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Long Term-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1.  Participate in appropriate reciprocal  verbal exchange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maintaining topic when applicable (e.g. greetings, ask a  question, answer a question, make a request, initiate,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maintain and terminate conversation appropriately).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2.  Recognize the feelings and perspectives of others and how his behavior effects others.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3.  Develop self-regulatory behaviors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What are Michael’s Prioritized Areas 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completing questions to consider when prioritizing the UCC areas, what are Michael’s priority areas of concern?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45061" name="Picture 7" descr="C:\Documents and Settings\Marsha H\Local Settings\Temporary Internet Files\Content.IE5\0J4RILW7\MMj028413700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7200"/>
            <a:ext cx="4114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MPj04392940000[1]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029200"/>
            <a:ext cx="121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/>
          <a:lstStyle/>
          <a:p>
            <a:pPr eaLnBrk="1" hangingPunct="1"/>
            <a:r>
              <a:rPr lang="en-US" sz="4000" b="1" smtClean="0"/>
              <a:t>Michael’s - Prioritized UCC Areas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		</a:t>
            </a:r>
          </a:p>
          <a:p>
            <a:pPr eaLnBrk="1" hangingPunct="1">
              <a:buFontTx/>
              <a:buNone/>
            </a:pPr>
            <a:r>
              <a:rPr lang="en-US" b="1" smtClean="0"/>
              <a:t>		Social </a:t>
            </a:r>
          </a:p>
          <a:p>
            <a:pPr eaLnBrk="1" hangingPunct="1">
              <a:buFontTx/>
              <a:buNone/>
            </a:pPr>
            <a:r>
              <a:rPr lang="en-US" b="1" smtClean="0"/>
              <a:t>		Communication</a:t>
            </a:r>
          </a:p>
          <a:p>
            <a:pPr eaLnBrk="1" hangingPunct="1">
              <a:buFontTx/>
              <a:buNone/>
            </a:pPr>
            <a:r>
              <a:rPr lang="en-US" b="1" smtClean="0"/>
              <a:t>		Sensory</a:t>
            </a:r>
          </a:p>
          <a:p>
            <a:pPr eaLnBrk="1" hangingPunct="1">
              <a:buFontTx/>
              <a:buNone/>
            </a:pPr>
            <a:r>
              <a:rPr lang="en-US" b="1" smtClean="0"/>
              <a:t>		Cognitive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Questions To Consider When Prioritizing </a:t>
            </a:r>
            <a:r>
              <a:rPr lang="en-US" sz="3600" b="1" dirty="0" smtClean="0"/>
              <a:t>Items</a:t>
            </a:r>
            <a:r>
              <a:rPr lang="en-US" sz="3600" dirty="0" smtClean="0"/>
              <a:t> From the UCC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Which items have the greatest impact on the prioritized UCC areas of concern?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Which UCC items address more pivotal underlying needs?</a:t>
            </a:r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>
            <a:off x="7162800" y="175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76413"/>
            <a:ext cx="2819400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MPj04392940000[1]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721622"/>
            <a:ext cx="1295400" cy="152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433</Words>
  <Application>Microsoft Office PowerPoint</Application>
  <PresentationFormat>On-screen Show (4:3)</PresentationFormat>
  <Paragraphs>117</Paragraphs>
  <Slides>20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Document</vt:lpstr>
      <vt:lpstr>Step 2:  Complete ISSI-Individual Strengths and Skills Inventory</vt:lpstr>
      <vt:lpstr>Step 2 ()</vt:lpstr>
      <vt:lpstr>PowerPoint Presentation</vt:lpstr>
      <vt:lpstr>Questions To Consider When Prioritizing Areas From the UCC</vt:lpstr>
      <vt:lpstr>Michael’s Short Term/Long Term Goals</vt:lpstr>
      <vt:lpstr>Michael’s Short Term/Long Term Goals</vt:lpstr>
      <vt:lpstr>What are Michael’s Prioritized Areas ?</vt:lpstr>
      <vt:lpstr>Michael’s - Prioritized UCC Areas</vt:lpstr>
      <vt:lpstr>Questions To Consider When Prioritizing Items From the UCC</vt:lpstr>
      <vt:lpstr>Michael’s Prioritized Items  From His UCC</vt:lpstr>
      <vt:lpstr>Tying it all together!</vt:lpstr>
      <vt:lpstr>Marrying the Underlying Characteristics and Strengths to Interventions</vt:lpstr>
      <vt:lpstr>PowerPoint Presentation</vt:lpstr>
      <vt:lpstr>PowerPoint Presentation</vt:lpstr>
      <vt:lpstr>Sensory Differences and Biological Needs</vt:lpstr>
      <vt:lpstr>   Sensory Issues </vt:lpstr>
      <vt:lpstr>Emotional Reactivity</vt:lpstr>
      <vt:lpstr>Tasks Demand</vt:lpstr>
      <vt:lpstr>Tasks Demands and Skills to Teach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2</cp:revision>
  <dcterms:created xsi:type="dcterms:W3CDTF">2012-01-15T12:08:11Z</dcterms:created>
  <dcterms:modified xsi:type="dcterms:W3CDTF">2012-01-15T12:11:55Z</dcterms:modified>
</cp:coreProperties>
</file>